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7" r:id="rId6"/>
    <p:sldId id="261" r:id="rId7"/>
    <p:sldId id="262" r:id="rId8"/>
    <p:sldId id="263" r:id="rId9"/>
    <p:sldId id="264" r:id="rId10"/>
    <p:sldId id="269" r:id="rId11"/>
    <p:sldId id="265"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3864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0282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26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0959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762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4396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60498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005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170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3571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4/29/2021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16207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4/29/2021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4107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2DB19-3420-4DB1-8B79-FF8195103EF8}"/>
              </a:ext>
            </a:extLst>
          </p:cNvPr>
          <p:cNvSpPr>
            <a:spLocks noGrp="1"/>
          </p:cNvSpPr>
          <p:nvPr>
            <p:ph type="ctrTitle"/>
          </p:nvPr>
        </p:nvSpPr>
        <p:spPr>
          <a:xfrm>
            <a:off x="647699" y="871758"/>
            <a:ext cx="5227171" cy="3871143"/>
          </a:xfrm>
        </p:spPr>
        <p:txBody>
          <a:bodyPr>
            <a:normAutofit/>
          </a:bodyPr>
          <a:lstStyle/>
          <a:p>
            <a:r>
              <a:rPr lang="en-US" dirty="0"/>
              <a:t>Mustang Population and Growth</a:t>
            </a:r>
          </a:p>
        </p:txBody>
      </p:sp>
      <p:sp>
        <p:nvSpPr>
          <p:cNvPr id="3" name="Subtitle 2">
            <a:extLst>
              <a:ext uri="{FF2B5EF4-FFF2-40B4-BE49-F238E27FC236}">
                <a16:creationId xmlns:a16="http://schemas.microsoft.com/office/drawing/2014/main" id="{C020E540-0B7F-4FEB-A8C9-58ABEF17E4A3}"/>
              </a:ext>
            </a:extLst>
          </p:cNvPr>
          <p:cNvSpPr>
            <a:spLocks noGrp="1"/>
          </p:cNvSpPr>
          <p:nvPr>
            <p:ph type="subTitle" idx="1"/>
          </p:nvPr>
        </p:nvSpPr>
        <p:spPr>
          <a:xfrm>
            <a:off x="695325" y="4785543"/>
            <a:ext cx="4857857" cy="1005657"/>
          </a:xfrm>
        </p:spPr>
        <p:txBody>
          <a:bodyPr>
            <a:normAutofit/>
          </a:bodyPr>
          <a:lstStyle/>
          <a:p>
            <a:endParaRPr lang="en-US" dirty="0"/>
          </a:p>
        </p:txBody>
      </p:sp>
      <p:cxnSp>
        <p:nvCxnSpPr>
          <p:cNvPr id="142" name="Straight Connector 14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98A918A-6734-48A4-BDC8-A18C0FF849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2"/>
          <a:stretch/>
        </p:blipFill>
        <p:spPr bwMode="auto">
          <a:xfrm>
            <a:off x="6515100" y="10"/>
            <a:ext cx="56769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31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6"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7"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28" name="Rectangle 7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7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No photo description available.">
            <a:extLst>
              <a:ext uri="{FF2B5EF4-FFF2-40B4-BE49-F238E27FC236}">
                <a16:creationId xmlns:a16="http://schemas.microsoft.com/office/drawing/2014/main" id="{A52D382E-A046-4E84-B838-786F9B3DEF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510" b="8220"/>
          <a:stretch/>
        </p:blipFill>
        <p:spPr bwMode="auto">
          <a:xfrm>
            <a:off x="21" y="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880796-0B7C-45DE-AEB2-1EA3DF8043BD}"/>
              </a:ext>
            </a:extLst>
          </p:cNvPr>
          <p:cNvSpPr txBox="1"/>
          <p:nvPr/>
        </p:nvSpPr>
        <p:spPr>
          <a:xfrm>
            <a:off x="80379" y="354568"/>
            <a:ext cx="5023465" cy="954107"/>
          </a:xfrm>
          <a:prstGeom prst="rect">
            <a:avLst/>
          </a:prstGeom>
          <a:noFill/>
        </p:spPr>
        <p:txBody>
          <a:bodyPr wrap="square" rtlCol="0">
            <a:spAutoFit/>
          </a:bodyPr>
          <a:lstStyle/>
          <a:p>
            <a:r>
              <a:rPr lang="en-US" sz="2800" dirty="0">
                <a:solidFill>
                  <a:schemeClr val="bg1"/>
                </a:solidFill>
                <a:latin typeface="+mj-lt"/>
              </a:rPr>
              <a:t>A Long-Term Holding Facility in Nowata Oklahoma</a:t>
            </a:r>
          </a:p>
        </p:txBody>
      </p:sp>
    </p:spTree>
    <p:extLst>
      <p:ext uri="{BB962C8B-B14F-4D97-AF65-F5344CB8AC3E}">
        <p14:creationId xmlns:p14="http://schemas.microsoft.com/office/powerpoint/2010/main" val="393486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DC545-5D49-4101-AE05-D5863B4A5DF7}"/>
              </a:ext>
            </a:extLst>
          </p:cNvPr>
          <p:cNvSpPr>
            <a:spLocks noGrp="1"/>
          </p:cNvSpPr>
          <p:nvPr>
            <p:ph type="title"/>
          </p:nvPr>
        </p:nvSpPr>
        <p:spPr>
          <a:xfrm>
            <a:off x="695325" y="907037"/>
            <a:ext cx="3819821" cy="1955690"/>
          </a:xfrm>
        </p:spPr>
        <p:txBody>
          <a:bodyPr>
            <a:normAutofit fontScale="90000"/>
          </a:bodyPr>
          <a:lstStyle/>
          <a:p>
            <a:r>
              <a:rPr lang="en-US" dirty="0"/>
              <a:t>Long Term Holding is ideal, however Most places are near capacity</a:t>
            </a:r>
          </a:p>
        </p:txBody>
      </p:sp>
      <p:cxnSp>
        <p:nvCxnSpPr>
          <p:cNvPr id="75" name="Straight Connector 7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174" name="Content Placeholder 7173">
            <a:extLst>
              <a:ext uri="{FF2B5EF4-FFF2-40B4-BE49-F238E27FC236}">
                <a16:creationId xmlns:a16="http://schemas.microsoft.com/office/drawing/2014/main" id="{658A0841-3A57-4C1B-A26B-AC5F7778E197}"/>
              </a:ext>
            </a:extLst>
          </p:cNvPr>
          <p:cNvSpPr>
            <a:spLocks noGrp="1"/>
          </p:cNvSpPr>
          <p:nvPr>
            <p:ph idx="1"/>
          </p:nvPr>
        </p:nvSpPr>
        <p:spPr>
          <a:xfrm>
            <a:off x="695325" y="3769763"/>
            <a:ext cx="3706113" cy="2465213"/>
          </a:xfrm>
        </p:spPr>
        <p:txBody>
          <a:bodyPr>
            <a:normAutofit/>
          </a:bodyPr>
          <a:lstStyle/>
          <a:p>
            <a:r>
              <a:rPr lang="en-US" dirty="0">
                <a:latin typeface="+mj-lt"/>
              </a:rPr>
              <a:t>If a horse has gone through the adoption cycle 3 times or if it is over 10 years of age, it is put into long-term holding</a:t>
            </a:r>
          </a:p>
        </p:txBody>
      </p:sp>
      <p:pic>
        <p:nvPicPr>
          <p:cNvPr id="7170" name="Picture 2">
            <a:extLst>
              <a:ext uri="{FF2B5EF4-FFF2-40B4-BE49-F238E27FC236}">
                <a16:creationId xmlns:a16="http://schemas.microsoft.com/office/drawing/2014/main" id="{FE6C0312-9FC3-4873-BDE1-46FC6A3D3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224"/>
          <a:stretch/>
        </p:blipFill>
        <p:spPr bwMode="auto">
          <a:xfrm>
            <a:off x="4876800" y="735286"/>
            <a:ext cx="6515100" cy="539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0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4" name="Rectangle 7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312E7-0897-4273-AFBC-5D8DF41CDFEA}"/>
              </a:ext>
            </a:extLst>
          </p:cNvPr>
          <p:cNvSpPr>
            <a:spLocks noGrp="1"/>
          </p:cNvSpPr>
          <p:nvPr>
            <p:ph type="title"/>
          </p:nvPr>
        </p:nvSpPr>
        <p:spPr>
          <a:xfrm>
            <a:off x="6377111" y="909638"/>
            <a:ext cx="5014789" cy="1318062"/>
          </a:xfrm>
        </p:spPr>
        <p:txBody>
          <a:bodyPr>
            <a:normAutofit/>
          </a:bodyPr>
          <a:lstStyle/>
          <a:p>
            <a:r>
              <a:rPr lang="en-US" dirty="0"/>
              <a:t>The end</a:t>
            </a:r>
          </a:p>
        </p:txBody>
      </p:sp>
      <p:cxnSp>
        <p:nvCxnSpPr>
          <p:cNvPr id="11275" name="Straight Connector 7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276" name="Content Placeholder 11269">
            <a:extLst>
              <a:ext uri="{FF2B5EF4-FFF2-40B4-BE49-F238E27FC236}">
                <a16:creationId xmlns:a16="http://schemas.microsoft.com/office/drawing/2014/main" id="{BC641D53-57E3-473B-BFD2-09BEB87D0E85}"/>
              </a:ext>
            </a:extLst>
          </p:cNvPr>
          <p:cNvSpPr>
            <a:spLocks noGrp="1"/>
          </p:cNvSpPr>
          <p:nvPr>
            <p:ph idx="1"/>
          </p:nvPr>
        </p:nvSpPr>
        <p:spPr>
          <a:xfrm>
            <a:off x="638028" y="6070247"/>
            <a:ext cx="5014790" cy="553803"/>
          </a:xfrm>
        </p:spPr>
        <p:txBody>
          <a:bodyPr>
            <a:normAutofit fontScale="62500" lnSpcReduction="20000"/>
          </a:bodyPr>
          <a:lstStyle/>
          <a:p>
            <a:pPr marL="0" indent="0">
              <a:buNone/>
            </a:pPr>
            <a:r>
              <a:rPr lang="en-US" dirty="0">
                <a:latin typeface="+mj-lt"/>
              </a:rPr>
              <a:t>*this is a picture of the BLM burro I almost purchased from the BLM’s Online Auction Event, but was outbid last minute (isn’t she cute?)</a:t>
            </a:r>
          </a:p>
        </p:txBody>
      </p:sp>
      <p:pic>
        <p:nvPicPr>
          <p:cNvPr id="4" name="Picture 3">
            <a:extLst>
              <a:ext uri="{FF2B5EF4-FFF2-40B4-BE49-F238E27FC236}">
                <a16:creationId xmlns:a16="http://schemas.microsoft.com/office/drawing/2014/main" id="{4ECFBFA6-4D37-4B45-8C0C-71B65C4A4E03}"/>
              </a:ext>
            </a:extLst>
          </p:cNvPr>
          <p:cNvPicPr>
            <a:picLocks noChangeAspect="1"/>
          </p:cNvPicPr>
          <p:nvPr/>
        </p:nvPicPr>
        <p:blipFill rotWithShape="1">
          <a:blip r:embed="rId2"/>
          <a:srcRect l="32730" t="15737" r="24413" b="14059"/>
          <a:stretch/>
        </p:blipFill>
        <p:spPr>
          <a:xfrm>
            <a:off x="427676" y="1021701"/>
            <a:ext cx="5225142" cy="4814597"/>
          </a:xfrm>
          <a:prstGeom prst="rect">
            <a:avLst/>
          </a:prstGeom>
        </p:spPr>
      </p:pic>
    </p:spTree>
    <p:extLst>
      <p:ext uri="{BB962C8B-B14F-4D97-AF65-F5344CB8AC3E}">
        <p14:creationId xmlns:p14="http://schemas.microsoft.com/office/powerpoint/2010/main" val="227938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14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E8533-8D55-4C0D-8DF2-57CC0BAE345F}"/>
              </a:ext>
            </a:extLst>
          </p:cNvPr>
          <p:cNvSpPr>
            <a:spLocks noGrp="1"/>
          </p:cNvSpPr>
          <p:nvPr>
            <p:ph type="title"/>
          </p:nvPr>
        </p:nvSpPr>
        <p:spPr>
          <a:xfrm>
            <a:off x="695324" y="897752"/>
            <a:ext cx="3601757" cy="1955927"/>
          </a:xfrm>
        </p:spPr>
        <p:txBody>
          <a:bodyPr>
            <a:normAutofit/>
          </a:bodyPr>
          <a:lstStyle/>
          <a:p>
            <a:r>
              <a:rPr lang="en-US"/>
              <a:t>Where are mustangs Located?</a:t>
            </a:r>
          </a:p>
        </p:txBody>
      </p:sp>
      <p:cxnSp>
        <p:nvCxnSpPr>
          <p:cNvPr id="3086" name="Straight Connector 14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083" name="Content Placeholder 3079">
            <a:extLst>
              <a:ext uri="{FF2B5EF4-FFF2-40B4-BE49-F238E27FC236}">
                <a16:creationId xmlns:a16="http://schemas.microsoft.com/office/drawing/2014/main" id="{7B1EE323-B03F-46BF-9CF7-0AD5068A0FEF}"/>
              </a:ext>
            </a:extLst>
          </p:cNvPr>
          <p:cNvSpPr>
            <a:spLocks noGrp="1"/>
          </p:cNvSpPr>
          <p:nvPr>
            <p:ph idx="1"/>
          </p:nvPr>
        </p:nvSpPr>
        <p:spPr>
          <a:xfrm>
            <a:off x="683373" y="2853679"/>
            <a:ext cx="3613708" cy="3391733"/>
          </a:xfrm>
        </p:spPr>
        <p:txBody>
          <a:bodyPr>
            <a:normAutofit/>
          </a:bodyPr>
          <a:lstStyle/>
          <a:p>
            <a:pPr>
              <a:lnSpc>
                <a:spcPct val="110000"/>
              </a:lnSpc>
            </a:pPr>
            <a:r>
              <a:rPr lang="en-US" sz="1400"/>
              <a:t>Across 10 western states</a:t>
            </a:r>
          </a:p>
          <a:p>
            <a:pPr lvl="1">
              <a:lnSpc>
                <a:spcPct val="110000"/>
              </a:lnSpc>
            </a:pPr>
            <a:r>
              <a:rPr lang="en-US" sz="1400"/>
              <a:t>Arizona</a:t>
            </a:r>
          </a:p>
          <a:p>
            <a:pPr lvl="1">
              <a:lnSpc>
                <a:spcPct val="110000"/>
              </a:lnSpc>
            </a:pPr>
            <a:r>
              <a:rPr lang="en-US" sz="1400"/>
              <a:t>California</a:t>
            </a:r>
          </a:p>
          <a:p>
            <a:pPr lvl="1">
              <a:lnSpc>
                <a:spcPct val="110000"/>
              </a:lnSpc>
            </a:pPr>
            <a:r>
              <a:rPr lang="en-US" sz="1400"/>
              <a:t>Colorado</a:t>
            </a:r>
          </a:p>
          <a:p>
            <a:pPr lvl="1">
              <a:lnSpc>
                <a:spcPct val="110000"/>
              </a:lnSpc>
            </a:pPr>
            <a:r>
              <a:rPr lang="en-US" sz="1400"/>
              <a:t>Idaho</a:t>
            </a:r>
          </a:p>
          <a:p>
            <a:pPr lvl="1">
              <a:lnSpc>
                <a:spcPct val="110000"/>
              </a:lnSpc>
            </a:pPr>
            <a:r>
              <a:rPr lang="en-US" sz="1400"/>
              <a:t>Montana-Dakotas</a:t>
            </a:r>
          </a:p>
          <a:p>
            <a:pPr lvl="1">
              <a:lnSpc>
                <a:spcPct val="110000"/>
              </a:lnSpc>
            </a:pPr>
            <a:r>
              <a:rPr lang="en-US" sz="1400"/>
              <a:t>Nevada</a:t>
            </a:r>
          </a:p>
          <a:p>
            <a:pPr lvl="1">
              <a:lnSpc>
                <a:spcPct val="110000"/>
              </a:lnSpc>
            </a:pPr>
            <a:r>
              <a:rPr lang="en-US" sz="1400"/>
              <a:t>New Mexico</a:t>
            </a:r>
          </a:p>
          <a:p>
            <a:pPr lvl="1">
              <a:lnSpc>
                <a:spcPct val="110000"/>
              </a:lnSpc>
            </a:pPr>
            <a:r>
              <a:rPr lang="en-US" sz="1400"/>
              <a:t>Oregon-Washington</a:t>
            </a:r>
          </a:p>
          <a:p>
            <a:pPr lvl="1">
              <a:lnSpc>
                <a:spcPct val="110000"/>
              </a:lnSpc>
            </a:pPr>
            <a:r>
              <a:rPr lang="en-US" sz="1400"/>
              <a:t>Utah</a:t>
            </a:r>
          </a:p>
          <a:p>
            <a:pPr lvl="1">
              <a:lnSpc>
                <a:spcPct val="110000"/>
              </a:lnSpc>
            </a:pPr>
            <a:r>
              <a:rPr lang="en-US" sz="1400"/>
              <a:t>Wyoming</a:t>
            </a:r>
          </a:p>
        </p:txBody>
      </p:sp>
      <p:pic>
        <p:nvPicPr>
          <p:cNvPr id="3076" name="Picture 4">
            <a:extLst>
              <a:ext uri="{FF2B5EF4-FFF2-40B4-BE49-F238E27FC236}">
                <a16:creationId xmlns:a16="http://schemas.microsoft.com/office/drawing/2014/main" id="{23D2E98C-AC0A-467D-ABD9-60C4176DE6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3" b="737"/>
          <a:stretch/>
        </p:blipFill>
        <p:spPr bwMode="auto">
          <a:xfrm>
            <a:off x="4980454" y="10"/>
            <a:ext cx="73152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53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7825BD2-0AAA-4205-9BB5-BE28C69C29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5000"/>
          <a:stretch/>
        </p:blipFill>
        <p:spPr bwMode="auto">
          <a:xfrm>
            <a:off x="-2" y="22582"/>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786B59-8B5E-4F32-8CA6-4A5BE41EED2D}"/>
              </a:ext>
            </a:extLst>
          </p:cNvPr>
          <p:cNvSpPr>
            <a:spLocks noGrp="1"/>
          </p:cNvSpPr>
          <p:nvPr>
            <p:ph type="title"/>
          </p:nvPr>
        </p:nvSpPr>
        <p:spPr>
          <a:xfrm>
            <a:off x="647701" y="871759"/>
            <a:ext cx="5067300" cy="2160682"/>
          </a:xfrm>
        </p:spPr>
        <p:txBody>
          <a:bodyPr vert="horz" lIns="91440" tIns="45720" rIns="91440" bIns="45720" rtlCol="0" anchor="t">
            <a:normAutofit fontScale="90000"/>
          </a:bodyPr>
          <a:lstStyle/>
          <a:p>
            <a:r>
              <a:rPr lang="en-US" sz="5400" dirty="0">
                <a:solidFill>
                  <a:srgbClr val="FFFFFF"/>
                </a:solidFill>
              </a:rPr>
              <a:t>Facts about Mustangs</a:t>
            </a:r>
            <a:br>
              <a:rPr lang="en-US" sz="5400" dirty="0">
                <a:solidFill>
                  <a:srgbClr val="FFFFFF"/>
                </a:solidFill>
              </a:rPr>
            </a:br>
            <a:endParaRPr lang="en-US" sz="5400" dirty="0">
              <a:solidFill>
                <a:srgbClr val="FFFFFF"/>
              </a:solidFill>
            </a:endParaRPr>
          </a:p>
        </p:txBody>
      </p:sp>
      <p:cxnSp>
        <p:nvCxnSpPr>
          <p:cNvPr id="79" name="Straight Connector 7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15F77A-04AF-4962-8C82-E57EB776F169}"/>
              </a:ext>
            </a:extLst>
          </p:cNvPr>
          <p:cNvSpPr txBox="1"/>
          <p:nvPr/>
        </p:nvSpPr>
        <p:spPr>
          <a:xfrm>
            <a:off x="1483567" y="2715208"/>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3ECA213-0889-43C3-93D1-9D40DE4461B2}"/>
              </a:ext>
            </a:extLst>
          </p:cNvPr>
          <p:cNvSpPr txBox="1"/>
          <p:nvPr/>
        </p:nvSpPr>
        <p:spPr>
          <a:xfrm>
            <a:off x="463299" y="2441635"/>
            <a:ext cx="5436104" cy="1477328"/>
          </a:xfrm>
          <a:prstGeom prst="rect">
            <a:avLst/>
          </a:prstGeom>
          <a:noFill/>
        </p:spPr>
        <p:txBody>
          <a:bodyPr wrap="square" rtlCol="0">
            <a:spAutoFit/>
          </a:bodyPr>
          <a:lstStyle/>
          <a:p>
            <a:pPr marL="285750" indent="-285750">
              <a:buFontTx/>
              <a:buChar char="-"/>
            </a:pPr>
            <a:r>
              <a:rPr lang="en-US" dirty="0">
                <a:solidFill>
                  <a:schemeClr val="bg1"/>
                </a:solidFill>
                <a:latin typeface="+mj-lt"/>
              </a:rPr>
              <a:t>They’re typically around 13-15 </a:t>
            </a:r>
            <a:r>
              <a:rPr lang="en-US" dirty="0" err="1">
                <a:solidFill>
                  <a:schemeClr val="bg1"/>
                </a:solidFill>
                <a:latin typeface="+mj-lt"/>
              </a:rPr>
              <a:t>hh</a:t>
            </a:r>
            <a:endParaRPr lang="en-US" dirty="0">
              <a:solidFill>
                <a:schemeClr val="bg1"/>
              </a:solidFill>
              <a:latin typeface="+mj-lt"/>
            </a:endParaRPr>
          </a:p>
          <a:p>
            <a:pPr marL="285750" indent="-285750">
              <a:buFontTx/>
              <a:buChar char="-"/>
            </a:pPr>
            <a:r>
              <a:rPr lang="en-US" dirty="0">
                <a:solidFill>
                  <a:schemeClr val="bg1"/>
                </a:solidFill>
                <a:latin typeface="+mj-lt"/>
              </a:rPr>
              <a:t>They can travel up to 20 miles a day seeking food</a:t>
            </a:r>
          </a:p>
          <a:p>
            <a:pPr marL="285750" indent="-285750">
              <a:buFontTx/>
              <a:buChar char="-"/>
            </a:pPr>
            <a:r>
              <a:rPr lang="en-US" dirty="0">
                <a:solidFill>
                  <a:schemeClr val="bg1"/>
                </a:solidFill>
                <a:latin typeface="+mj-lt"/>
              </a:rPr>
              <a:t>In the wild, they can have a lifespan of 15-20 years</a:t>
            </a:r>
          </a:p>
          <a:p>
            <a:pPr marL="285750" indent="-285750">
              <a:buFontTx/>
              <a:buChar char="-"/>
            </a:pPr>
            <a:r>
              <a:rPr lang="en-US" dirty="0">
                <a:solidFill>
                  <a:schemeClr val="bg1"/>
                </a:solidFill>
                <a:latin typeface="+mj-lt"/>
              </a:rPr>
              <a:t>They have no natural predators</a:t>
            </a:r>
          </a:p>
          <a:p>
            <a:pPr marL="285750" indent="-285750">
              <a:buFontTx/>
              <a:buChar char="-"/>
            </a:pPr>
            <a:r>
              <a:rPr lang="en-US" dirty="0">
                <a:solidFill>
                  <a:schemeClr val="bg1"/>
                </a:solidFill>
                <a:latin typeface="+mj-lt"/>
              </a:rPr>
              <a:t>They can double in population every 4-5 years</a:t>
            </a:r>
          </a:p>
        </p:txBody>
      </p:sp>
    </p:spTree>
    <p:extLst>
      <p:ext uri="{BB962C8B-B14F-4D97-AF65-F5344CB8AC3E}">
        <p14:creationId xmlns:p14="http://schemas.microsoft.com/office/powerpoint/2010/main" val="336897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554E9-D8F7-4C1A-929A-95FDDF12EDE0}"/>
              </a:ext>
            </a:extLst>
          </p:cNvPr>
          <p:cNvSpPr>
            <a:spLocks noGrp="1"/>
          </p:cNvSpPr>
          <p:nvPr>
            <p:ph type="title"/>
          </p:nvPr>
        </p:nvSpPr>
        <p:spPr>
          <a:xfrm>
            <a:off x="695325" y="897753"/>
            <a:ext cx="3635046" cy="1575391"/>
          </a:xfrm>
        </p:spPr>
        <p:txBody>
          <a:bodyPr>
            <a:normAutofit/>
          </a:bodyPr>
          <a:lstStyle/>
          <a:p>
            <a:pPr>
              <a:lnSpc>
                <a:spcPct val="90000"/>
              </a:lnSpc>
            </a:pPr>
            <a:r>
              <a:rPr lang="en-US" sz="3400"/>
              <a:t>Mustang Populations are growing</a:t>
            </a:r>
          </a:p>
        </p:txBody>
      </p:sp>
      <p:cxnSp>
        <p:nvCxnSpPr>
          <p:cNvPr id="141" name="Straight Connector 14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102" name="Content Placeholder 4101">
            <a:extLst>
              <a:ext uri="{FF2B5EF4-FFF2-40B4-BE49-F238E27FC236}">
                <a16:creationId xmlns:a16="http://schemas.microsoft.com/office/drawing/2014/main" id="{4CDFFA22-F900-4FEE-BC34-73EF48254709}"/>
              </a:ext>
            </a:extLst>
          </p:cNvPr>
          <p:cNvSpPr>
            <a:spLocks noGrp="1"/>
          </p:cNvSpPr>
          <p:nvPr>
            <p:ph idx="1"/>
          </p:nvPr>
        </p:nvSpPr>
        <p:spPr>
          <a:xfrm>
            <a:off x="695325" y="2710035"/>
            <a:ext cx="3587668" cy="3500265"/>
          </a:xfrm>
        </p:spPr>
        <p:txBody>
          <a:bodyPr>
            <a:normAutofit/>
          </a:bodyPr>
          <a:lstStyle/>
          <a:p>
            <a:pPr>
              <a:lnSpc>
                <a:spcPct val="110000"/>
              </a:lnSpc>
            </a:pPr>
            <a:r>
              <a:rPr lang="en-US" sz="1700" dirty="0">
                <a:latin typeface="+mj-lt"/>
              </a:rPr>
              <a:t>Mustang mares have one foal with a gestation period of 11 months</a:t>
            </a:r>
          </a:p>
          <a:p>
            <a:pPr>
              <a:lnSpc>
                <a:spcPct val="110000"/>
              </a:lnSpc>
            </a:pPr>
            <a:r>
              <a:rPr lang="en-US" sz="1700" dirty="0">
                <a:latin typeface="+mj-lt"/>
              </a:rPr>
              <a:t>a herd can consist of up to 25 individuals</a:t>
            </a:r>
          </a:p>
          <a:p>
            <a:pPr>
              <a:lnSpc>
                <a:spcPct val="110000"/>
              </a:lnSpc>
            </a:pPr>
            <a:r>
              <a:rPr lang="en-US" sz="1700" dirty="0">
                <a:latin typeface="+mj-lt"/>
              </a:rPr>
              <a:t>Appropriate Management Level (AML), which is the number of wild horses and burros that can thrive in balance with other public land resources and uses</a:t>
            </a:r>
          </a:p>
          <a:p>
            <a:pPr>
              <a:lnSpc>
                <a:spcPct val="110000"/>
              </a:lnSpc>
            </a:pPr>
            <a:endParaRPr lang="en-US" sz="1700" dirty="0">
              <a:latin typeface="+mj-lt"/>
            </a:endParaRPr>
          </a:p>
          <a:p>
            <a:pPr>
              <a:lnSpc>
                <a:spcPct val="110000"/>
              </a:lnSpc>
            </a:pPr>
            <a:endParaRPr lang="en-US" sz="1700" dirty="0"/>
          </a:p>
        </p:txBody>
      </p:sp>
      <p:pic>
        <p:nvPicPr>
          <p:cNvPr id="4100" name="Picture 4">
            <a:extLst>
              <a:ext uri="{FF2B5EF4-FFF2-40B4-BE49-F238E27FC236}">
                <a16:creationId xmlns:a16="http://schemas.microsoft.com/office/drawing/2014/main" id="{168E14C4-1575-46D6-BE3C-BCE0AB526A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6800" y="928831"/>
            <a:ext cx="6515100" cy="500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06CA6C2-5756-414E-87C9-BFDC91472FDB}"/>
              </a:ext>
            </a:extLst>
          </p:cNvPr>
          <p:cNvPicPr>
            <a:picLocks noGrp="1" noChangeAspect="1"/>
          </p:cNvPicPr>
          <p:nvPr>
            <p:ph idx="1"/>
          </p:nvPr>
        </p:nvPicPr>
        <p:blipFill rotWithShape="1">
          <a:blip r:embed="rId2"/>
          <a:srcRect t="25931" b="28647"/>
          <a:stretch/>
        </p:blipFill>
        <p:spPr>
          <a:xfrm>
            <a:off x="2327" y="0"/>
            <a:ext cx="12191980" cy="6857990"/>
          </a:xfrm>
          <a:prstGeom prst="rect">
            <a:avLst/>
          </a:prstGeom>
        </p:spPr>
      </p:pic>
      <p:sp>
        <p:nvSpPr>
          <p:cNvPr id="19" name="Rectangle 18">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AB77F-9811-4198-9AF1-07D9A1D445A0}"/>
              </a:ext>
            </a:extLst>
          </p:cNvPr>
          <p:cNvSpPr>
            <a:spLocks noGrp="1"/>
          </p:cNvSpPr>
          <p:nvPr>
            <p:ph type="title"/>
          </p:nvPr>
        </p:nvSpPr>
        <p:spPr>
          <a:xfrm>
            <a:off x="695326" y="5528235"/>
            <a:ext cx="10696574" cy="770964"/>
          </a:xfrm>
        </p:spPr>
        <p:txBody>
          <a:bodyPr vert="horz" lIns="91440" tIns="45720" rIns="91440" bIns="45720" rtlCol="0" anchor="b">
            <a:normAutofit/>
          </a:bodyPr>
          <a:lstStyle/>
          <a:p>
            <a:r>
              <a:rPr lang="en-US" dirty="0">
                <a:solidFill>
                  <a:srgbClr val="FFFFFF"/>
                </a:solidFill>
              </a:rPr>
              <a:t>What can the BLM do?</a:t>
            </a:r>
          </a:p>
        </p:txBody>
      </p:sp>
      <p:sp>
        <p:nvSpPr>
          <p:cNvPr id="7" name="AutoShape 8">
            <a:extLst>
              <a:ext uri="{FF2B5EF4-FFF2-40B4-BE49-F238E27FC236}">
                <a16:creationId xmlns:a16="http://schemas.microsoft.com/office/drawing/2014/main" id="{11AAB7A6-58F7-4ABD-A71D-20BF54C102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779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1F173-A1C3-4093-9FDD-B9491C5A98F8}"/>
              </a:ext>
            </a:extLst>
          </p:cNvPr>
          <p:cNvSpPr>
            <a:spLocks noGrp="1"/>
          </p:cNvSpPr>
          <p:nvPr>
            <p:ph type="title"/>
          </p:nvPr>
        </p:nvSpPr>
        <p:spPr>
          <a:xfrm>
            <a:off x="6377111" y="909638"/>
            <a:ext cx="5014789" cy="1318062"/>
          </a:xfrm>
        </p:spPr>
        <p:txBody>
          <a:bodyPr>
            <a:normAutofit/>
          </a:bodyPr>
          <a:lstStyle/>
          <a:p>
            <a:endParaRPr lang="en-US" dirty="0"/>
          </a:p>
        </p:txBody>
      </p:sp>
      <p:pic>
        <p:nvPicPr>
          <p:cNvPr id="4" name="Picture 2">
            <a:extLst>
              <a:ext uri="{FF2B5EF4-FFF2-40B4-BE49-F238E27FC236}">
                <a16:creationId xmlns:a16="http://schemas.microsoft.com/office/drawing/2014/main" id="{937A8FE0-D4FA-4F81-917F-1EB57A0E2A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100" y="1836396"/>
            <a:ext cx="4976888" cy="31852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AA97A-C64F-4501-87F0-852D550E364C}"/>
              </a:ext>
            </a:extLst>
          </p:cNvPr>
          <p:cNvSpPr>
            <a:spLocks noGrp="1"/>
          </p:cNvSpPr>
          <p:nvPr>
            <p:ph idx="1"/>
          </p:nvPr>
        </p:nvSpPr>
        <p:spPr>
          <a:xfrm>
            <a:off x="6377111" y="909638"/>
            <a:ext cx="5014790" cy="3885027"/>
          </a:xfrm>
        </p:spPr>
        <p:txBody>
          <a:bodyPr>
            <a:normAutofit fontScale="77500" lnSpcReduction="20000"/>
          </a:bodyPr>
          <a:lstStyle/>
          <a:p>
            <a:r>
              <a:rPr lang="en-US" dirty="0">
                <a:latin typeface="+mj-lt"/>
              </a:rPr>
              <a:t>The BLM promotes the adoption of mustangs via horse events, such as the Extreme Mustang Makeover and the Mustang Magic Events, but as we can see, this isn’t enough</a:t>
            </a:r>
          </a:p>
          <a:p>
            <a:r>
              <a:rPr lang="en-US" dirty="0">
                <a:latin typeface="+mj-lt"/>
              </a:rPr>
              <a:t>This has led the BLM to look into contraceptives in hopes of stalling or slowing the mustang’s population growth</a:t>
            </a:r>
          </a:p>
          <a:p>
            <a:r>
              <a:rPr lang="en-US" dirty="0">
                <a:latin typeface="+mj-lt"/>
              </a:rPr>
              <a:t>Some of these consist of stallion vasectomies, and gelding procedures, mare IUDs, and mare contraceptives such as PZP, PZP-22 and </a:t>
            </a:r>
            <a:r>
              <a:rPr lang="en-US" dirty="0" err="1">
                <a:latin typeface="+mj-lt"/>
              </a:rPr>
              <a:t>GonaCon</a:t>
            </a:r>
            <a:endParaRPr lang="en-US" dirty="0">
              <a:latin typeface="+mj-lt"/>
            </a:endParaRPr>
          </a:p>
          <a:p>
            <a:r>
              <a:rPr lang="en-US" dirty="0">
                <a:latin typeface="+mj-lt"/>
              </a:rPr>
              <a:t>Vasectomies and IUDs were found to be ineffective</a:t>
            </a:r>
          </a:p>
          <a:p>
            <a:r>
              <a:rPr lang="en-US" dirty="0">
                <a:latin typeface="+mj-lt"/>
              </a:rPr>
              <a:t>More studies must be done to see the effect of gelding on herd dynamics</a:t>
            </a:r>
          </a:p>
          <a:p>
            <a:endParaRPr lang="en-US"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1808447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9CE9-202B-4B45-B26F-0E261DD34E10}"/>
              </a:ext>
            </a:extLst>
          </p:cNvPr>
          <p:cNvSpPr>
            <a:spLocks noGrp="1"/>
          </p:cNvSpPr>
          <p:nvPr>
            <p:ph type="title"/>
          </p:nvPr>
        </p:nvSpPr>
        <p:spPr/>
        <p:txBody>
          <a:bodyPr/>
          <a:lstStyle/>
          <a:p>
            <a:r>
              <a:rPr lang="en-US" dirty="0"/>
              <a:t>PZP and PZP-22</a:t>
            </a:r>
          </a:p>
        </p:txBody>
      </p:sp>
      <p:sp>
        <p:nvSpPr>
          <p:cNvPr id="3" name="Content Placeholder 2">
            <a:extLst>
              <a:ext uri="{FF2B5EF4-FFF2-40B4-BE49-F238E27FC236}">
                <a16:creationId xmlns:a16="http://schemas.microsoft.com/office/drawing/2014/main" id="{4112DC9C-A2AA-4B8C-BA34-C25EAF52FA86}"/>
              </a:ext>
            </a:extLst>
          </p:cNvPr>
          <p:cNvSpPr>
            <a:spLocks noGrp="1"/>
          </p:cNvSpPr>
          <p:nvPr>
            <p:ph idx="1"/>
          </p:nvPr>
        </p:nvSpPr>
        <p:spPr/>
        <p:txBody>
          <a:bodyPr/>
          <a:lstStyle/>
          <a:p>
            <a:r>
              <a:rPr lang="en-US" dirty="0">
                <a:latin typeface="+mj-lt"/>
              </a:rPr>
              <a:t>PZP is an </a:t>
            </a:r>
            <a:r>
              <a:rPr lang="en-US" dirty="0" err="1">
                <a:latin typeface="+mj-lt"/>
              </a:rPr>
              <a:t>immunocontraceptive</a:t>
            </a:r>
            <a:r>
              <a:rPr lang="en-US" dirty="0">
                <a:latin typeface="+mj-lt"/>
              </a:rPr>
              <a:t> made from pig ovaries. The foreign protein is attacked by the mare’s antibodies. Some of these antibodies attach to the mare’s sperm receptors and prevent fertilization. This effect can last for up to a year. Regular PZP is around 26 dollars per dose.</a:t>
            </a:r>
          </a:p>
          <a:p>
            <a:r>
              <a:rPr lang="en-US" dirty="0">
                <a:latin typeface="+mj-lt"/>
              </a:rPr>
              <a:t>PZP-22 is similar. It is a combination of regular PZP and a form of pellet PZP that dissolves more slowly. The hope was that this PZP-22 would prevent fertilization for 22 months, however this was not the case. With a booster, the effect can last up to 3 years. PZP-22 is around 300 dollars per dose.</a:t>
            </a:r>
          </a:p>
          <a:p>
            <a:r>
              <a:rPr lang="en-US" dirty="0">
                <a:latin typeface="+mj-lt"/>
              </a:rPr>
              <a:t>(they’re administered by dart gun!)</a:t>
            </a:r>
          </a:p>
        </p:txBody>
      </p:sp>
    </p:spTree>
    <p:extLst>
      <p:ext uri="{BB962C8B-B14F-4D97-AF65-F5344CB8AC3E}">
        <p14:creationId xmlns:p14="http://schemas.microsoft.com/office/powerpoint/2010/main" val="123002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0B31-45B3-433E-B322-24CB453AEAFE}"/>
              </a:ext>
            </a:extLst>
          </p:cNvPr>
          <p:cNvSpPr>
            <a:spLocks noGrp="1"/>
          </p:cNvSpPr>
          <p:nvPr>
            <p:ph type="title"/>
          </p:nvPr>
        </p:nvSpPr>
        <p:spPr/>
        <p:txBody>
          <a:bodyPr/>
          <a:lstStyle/>
          <a:p>
            <a:r>
              <a:rPr lang="en-US" dirty="0" err="1"/>
              <a:t>GonaCon</a:t>
            </a:r>
            <a:endParaRPr lang="en-US" dirty="0"/>
          </a:p>
        </p:txBody>
      </p:sp>
      <p:sp>
        <p:nvSpPr>
          <p:cNvPr id="3" name="Content Placeholder 2">
            <a:extLst>
              <a:ext uri="{FF2B5EF4-FFF2-40B4-BE49-F238E27FC236}">
                <a16:creationId xmlns:a16="http://schemas.microsoft.com/office/drawing/2014/main" id="{9E1E9ED8-B3C7-4180-AF56-4C93D3A29B2C}"/>
              </a:ext>
            </a:extLst>
          </p:cNvPr>
          <p:cNvSpPr>
            <a:spLocks noGrp="1"/>
          </p:cNvSpPr>
          <p:nvPr>
            <p:ph idx="1"/>
          </p:nvPr>
        </p:nvSpPr>
        <p:spPr/>
        <p:txBody>
          <a:bodyPr/>
          <a:lstStyle/>
          <a:p>
            <a:r>
              <a:rPr lang="en-US" dirty="0">
                <a:latin typeface="+mj-lt"/>
              </a:rPr>
              <a:t>Gonadotropin-releasing hormone (GnRH) </a:t>
            </a:r>
            <a:r>
              <a:rPr lang="en-US" dirty="0" err="1">
                <a:latin typeface="+mj-lt"/>
              </a:rPr>
              <a:t>immunocontraceptive</a:t>
            </a:r>
            <a:r>
              <a:rPr lang="en-US" dirty="0">
                <a:latin typeface="+mj-lt"/>
              </a:rPr>
              <a:t> vaccine</a:t>
            </a:r>
          </a:p>
          <a:p>
            <a:r>
              <a:rPr lang="en-US" dirty="0">
                <a:latin typeface="+mj-lt"/>
              </a:rPr>
              <a:t>GnRH is a protein released in the hypothalamus and is part of the pathway that leads to the production of testosterone, progesterone and estrogen.</a:t>
            </a:r>
          </a:p>
          <a:p>
            <a:r>
              <a:rPr lang="en-US" dirty="0">
                <a:latin typeface="+mj-lt"/>
              </a:rPr>
              <a:t>Essentially hormone blockers.</a:t>
            </a:r>
          </a:p>
          <a:p>
            <a:r>
              <a:rPr lang="en-US" dirty="0">
                <a:latin typeface="+mj-lt"/>
              </a:rPr>
              <a:t>Can be used as one shot, but more effective with two doses.</a:t>
            </a:r>
          </a:p>
          <a:p>
            <a:r>
              <a:rPr lang="en-US" dirty="0">
                <a:latin typeface="+mj-lt"/>
              </a:rPr>
              <a:t>EPA registered, but not for commercial sale</a:t>
            </a:r>
          </a:p>
        </p:txBody>
      </p:sp>
    </p:spTree>
    <p:extLst>
      <p:ext uri="{BB962C8B-B14F-4D97-AF65-F5344CB8AC3E}">
        <p14:creationId xmlns:p14="http://schemas.microsoft.com/office/powerpoint/2010/main" val="101754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8"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249"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Wild Idea to Solve the Wild Horse Problem">
            <a:extLst>
              <a:ext uri="{FF2B5EF4-FFF2-40B4-BE49-F238E27FC236}">
                <a16:creationId xmlns:a16="http://schemas.microsoft.com/office/drawing/2014/main" id="{96D9178B-B058-4046-AA8E-004597340B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30" r="263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B5ABD-66FF-446E-8ECE-0347BEC67D1C}"/>
              </a:ext>
            </a:extLst>
          </p:cNvPr>
          <p:cNvSpPr>
            <a:spLocks noGrp="1"/>
          </p:cNvSpPr>
          <p:nvPr>
            <p:ph type="title"/>
          </p:nvPr>
        </p:nvSpPr>
        <p:spPr>
          <a:xfrm>
            <a:off x="695326" y="5528235"/>
            <a:ext cx="10696574" cy="770964"/>
          </a:xfrm>
        </p:spPr>
        <p:txBody>
          <a:bodyPr vert="horz" lIns="91440" tIns="45720" rIns="91440" bIns="45720" rtlCol="0" anchor="b">
            <a:normAutofit/>
          </a:bodyPr>
          <a:lstStyle/>
          <a:p>
            <a:r>
              <a:rPr lang="en-US">
                <a:solidFill>
                  <a:srgbClr val="FFFFFF"/>
                </a:solidFill>
              </a:rPr>
              <a:t>Holding Facilities</a:t>
            </a:r>
          </a:p>
        </p:txBody>
      </p:sp>
    </p:spTree>
    <p:extLst>
      <p:ext uri="{BB962C8B-B14F-4D97-AF65-F5344CB8AC3E}">
        <p14:creationId xmlns:p14="http://schemas.microsoft.com/office/powerpoint/2010/main" val="371436445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313</TotalTime>
  <Words>489</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Calisto MT</vt:lpstr>
      <vt:lpstr>Univers Condensed</vt:lpstr>
      <vt:lpstr>ChronicleVTI</vt:lpstr>
      <vt:lpstr>Mustang Population and Growth</vt:lpstr>
      <vt:lpstr>Where are mustangs Located?</vt:lpstr>
      <vt:lpstr>Facts about Mustangs </vt:lpstr>
      <vt:lpstr>Mustang Populations are growing</vt:lpstr>
      <vt:lpstr>What can the BLM do?</vt:lpstr>
      <vt:lpstr>PowerPoint Presentation</vt:lpstr>
      <vt:lpstr>PZP and PZP-22</vt:lpstr>
      <vt:lpstr>GonaCon</vt:lpstr>
      <vt:lpstr>Holding Facilities</vt:lpstr>
      <vt:lpstr>PowerPoint Presentation</vt:lpstr>
      <vt:lpstr>Long Term Holding is ideal, however Most places are near capacity</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 Luna</dc:creator>
  <cp:lastModifiedBy>August Luna</cp:lastModifiedBy>
  <cp:revision>3</cp:revision>
  <dcterms:created xsi:type="dcterms:W3CDTF">2021-04-29T23:23:54Z</dcterms:created>
  <dcterms:modified xsi:type="dcterms:W3CDTF">2021-04-30T04:37:29Z</dcterms:modified>
</cp:coreProperties>
</file>